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1" r:id="rId3"/>
    <p:sldId id="273" r:id="rId4"/>
    <p:sldId id="274" r:id="rId5"/>
    <p:sldId id="275" r:id="rId6"/>
    <p:sldId id="276" r:id="rId7"/>
    <p:sldId id="277" r:id="rId8"/>
    <p:sldId id="278" r:id="rId9"/>
    <p:sldId id="280" r:id="rId10"/>
    <p:sldId id="269" r:id="rId11"/>
    <p:sldId id="283" r:id="rId12"/>
    <p:sldId id="286" r:id="rId13"/>
    <p:sldId id="288" r:id="rId14"/>
    <p:sldId id="28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84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avuch.info/methodlib/98/33009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000108"/>
            <a:ext cx="821537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spc="300" dirty="0" smtClean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Правила оформления</a:t>
            </a:r>
          </a:p>
          <a:p>
            <a:pPr algn="ctr"/>
            <a:r>
              <a:rPr lang="ru-RU" sz="5400" b="1" spc="300" dirty="0" smtClean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и</a:t>
            </a:r>
            <a:r>
              <a:rPr lang="ru-RU" sz="5400" b="1" cap="none" spc="300" dirty="0" smtClean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сследовательского проекта</a:t>
            </a:r>
            <a:endParaRPr lang="ru-RU" sz="5400" b="1" cap="none" spc="300" dirty="0">
              <a:ln w="1143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Введение 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визитная карточка  работы. В нем дается обоснование темы, ее актуальность, определяются цели и задачи исследования, методы, приводится характеристика источников и обзор имеющейся литературы ,</a:t>
            </a:r>
            <a:r>
              <a:rPr lang="ru-RU" sz="28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место и сроки проведения исследований. Если это краеведческая работа, то указать географическую характеристику района исследований.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86050" y="714356"/>
            <a:ext cx="53578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Ведение. </a:t>
            </a:r>
            <a:endParaRPr lang="ru-RU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643966" cy="64293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10.Основная 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структурная часть работы - главы. 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85720" y="1428736"/>
            <a:ext cx="850112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Основная часть должна излагаться четко и  в логической последовательности в соответствии с планом, желательно своими словами. В тексте должны быть ссылки на использованную литературу. При дословном воспроизведении материала каждая цитата должна иметь ссылку на соответствующую позицию в списке использованной литературы с указанием номеров страниц.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Каждая глава должна освещать самостоятельный вопрос изучаемой темы.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При написании следует добиваться сохранения логической связи  между главами.</a:t>
            </a:r>
            <a:endParaRPr kumimoji="0" lang="ru-RU" sz="2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Каждая глава текста должна начинаться с нового листа, независимо от того, где окончилась предыдущая.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Формулировка  глав или разделов должна быть конкретной и немногословной.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Главы и разделы нужно завершить выводами, хотя бы краткими.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11.Заключение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ctr" fontAlgn="ctr">
              <a:lnSpc>
                <a:spcPct val="150000"/>
              </a:lnSpc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Заключение состоит из 2-3 страниц.</a:t>
            </a:r>
          </a:p>
          <a:p>
            <a:pPr>
              <a:lnSpc>
                <a:spcPct val="150000"/>
              </a:lnSpc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В заключении делают выводы по работе в целом, подводятся итоги всему исследованию, намечаются, если нужно, перспективы дальнейшего изучения проблемы, показывается ее связь с современностью, предлагаются практические рекомендации.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Литература.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79512" y="1093386"/>
            <a:ext cx="817870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 charset="-52"/>
                <a:cs typeface="Times New Roman" pitchFamily="18" charset="0"/>
              </a:rPr>
              <a:t>Оформляется в соответствии с правилами составления библиографического списка: 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 charset="-52"/>
                <a:cs typeface="Times New Roman" pitchFamily="18" charset="0"/>
              </a:rPr>
              <a:t>Алфавитный порядок.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dirty="0" smtClean="0">
                <a:latin typeface="Times New Roman" pitchFamily="18" charset="0"/>
                <a:ea typeface="Andale Sans UI" charset="-52"/>
                <a:cs typeface="Times New Roman" pitchFamily="18" charset="0"/>
              </a:rPr>
              <a:t>2.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 charset="-52"/>
                <a:cs typeface="Times New Roman" pitchFamily="18" charset="0"/>
              </a:rPr>
              <a:t> ФИО  автора.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 charset="-52"/>
                <a:cs typeface="Times New Roman" pitchFamily="18" charset="0"/>
              </a:rPr>
              <a:t>3. Название работы или статьи.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 charset="-52"/>
                <a:cs typeface="Times New Roman" pitchFamily="18" charset="0"/>
              </a:rPr>
              <a:t>4. Источник публикации.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 charset="-52"/>
                <a:cs typeface="Times New Roman" pitchFamily="18" charset="0"/>
              </a:rPr>
              <a:t>5.Издательство и место издания.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 charset="-52"/>
                <a:cs typeface="Times New Roman" pitchFamily="18" charset="0"/>
              </a:rPr>
              <a:t>6. Год издания.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 charset="-52"/>
                <a:cs typeface="Times New Roman" pitchFamily="18" charset="0"/>
              </a:rPr>
              <a:t>7. Страницы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 charset="-52"/>
                <a:cs typeface="Times New Roman" pitchFamily="18" charset="0"/>
              </a:rPr>
              <a:t>.</a:t>
            </a:r>
          </a:p>
          <a:p>
            <a:r>
              <a:rPr lang="ru-RU" sz="2400" dirty="0"/>
              <a:t>Интернет-ссылки оформляем вот так:</a:t>
            </a:r>
          </a:p>
          <a:p>
            <a:pPr lvl="0"/>
            <a:r>
              <a:rPr lang="ru-RU" sz="2400" dirty="0"/>
              <a:t>Иванченко В.В. «Изучение обществознания в профильных классах как фактор успешной социализации школьников» // [Электронный ресурс] - Режим доступа: </a:t>
            </a:r>
            <a:r>
              <a:rPr lang="ru-RU" sz="2400" u="sng" dirty="0">
                <a:hlinkClick r:id="rId2"/>
              </a:rPr>
              <a:t>http://www.zavuch.info/methodlib/98/33009/</a:t>
            </a:r>
            <a:r>
              <a:rPr lang="ru-RU" sz="2400" dirty="0"/>
              <a:t>  </a:t>
            </a:r>
            <a:r>
              <a:rPr lang="ru-RU" sz="2400" dirty="0" err="1"/>
              <a:t>Загл</a:t>
            </a:r>
            <a:r>
              <a:rPr lang="ru-RU" sz="2400" dirty="0"/>
              <a:t>. с экрана.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13. Приложение.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Вспомогательные или дополнительные материалы,  которые загромождают текст основной части работы, помещают в приложении.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3214686"/>
            <a:ext cx="77153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Фактические и числовые данные, имеющие большой объем, а также рисунки, диаграммы, схемы, карты, фотографии и т. д. могут быть вынесены в приложение. Все приложения должны быть пронумерованы и озаглавлены, а в тексте работы должны быть сделаны ссылки на них. Приложения должны соответствовать формату самой работы.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Титульный лист. 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Титульный лист оформляется по единым требованиям. Он содержит: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название образовательного учреждения;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тему работы;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сведения об авторе (фамилия, имя, образовательное учреждение, класс);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сведения об учителе: фамилия, имя, отчество, специализация, место работы;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наименование населенного пункта;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год выполнения работы.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Верхнее, нижнее и правое поле – 1,5 см; левое – 2,5 см; текст выполняется полужирным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шрифтом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Times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Roman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размер шрифта – 14 кегель;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размер шрифта для обозначения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темы работы допускается более 14 кегель.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Название образовательного учреждения</a:t>
            </a:r>
          </a:p>
          <a:p>
            <a:pPr>
              <a:buNone/>
            </a:pPr>
            <a:endParaRPr lang="ru-RU" sz="19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Тема «НАЗВАНИЕ ТЕМЫ» 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Выполнил:</a:t>
            </a:r>
            <a:endParaRPr lang="ru-RU" sz="1900" b="1" dirty="0" smtClean="0"/>
          </a:p>
          <a:p>
            <a:pPr>
              <a:buNone/>
            </a:pPr>
            <a:r>
              <a:rPr lang="ru-RU" sz="1900" dirty="0" smtClean="0"/>
              <a:t>                                                                                                                            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Фамилия, имя, отчество</a:t>
            </a:r>
          </a:p>
          <a:p>
            <a:pPr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класс                                                                                         </a:t>
            </a:r>
          </a:p>
          <a:p>
            <a:pPr algn="r">
              <a:buNone/>
            </a:pPr>
            <a:r>
              <a:rPr lang="ru-RU" b="1" dirty="0" smtClean="0"/>
              <a:t>                                                                                  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Руководитель: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Фамилия, имя, отчество, </a:t>
            </a:r>
          </a:p>
          <a:p>
            <a:pPr algn="r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специализация, место работы </a:t>
            </a:r>
          </a:p>
          <a:p>
            <a:pPr>
              <a:buNone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г. Воронеж</a:t>
            </a:r>
          </a:p>
          <a:p>
            <a:pPr>
              <a:buNone/>
            </a:pPr>
            <a:r>
              <a:rPr lang="ru-RU" sz="1900" b="1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2017г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Определение темы.</a:t>
            </a:r>
            <a:b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874"/>
            <a:ext cx="8439472" cy="439238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определении темы необходимо учитывать  ее актуальность в научном и историческом плане, наличие источников и литературы. Тема должна предоставить  возможность проявить себя в качестве исследователя. Важное значение при выборе темы проекта или исследования имеет освещенность ее в литературе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8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1949171"/>
              </p:ext>
            </p:extLst>
          </p:nvPr>
        </p:nvGraphicFramePr>
        <p:xfrm>
          <a:off x="285720" y="1071546"/>
          <a:ext cx="8572560" cy="5357850"/>
        </p:xfrm>
        <a:graphic>
          <a:graphicData uri="http://schemas.openxmlformats.org/drawingml/2006/table">
            <a:tbl>
              <a:tblPr/>
              <a:tblGrid>
                <a:gridCol w="2793812"/>
                <a:gridCol w="5778748"/>
              </a:tblGrid>
              <a:tr h="112966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cap="none" spc="0" dirty="0" smtClean="0">
                          <a:ln w="1905">
                            <a:solidFill>
                              <a:schemeClr val="tx2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Направления</a:t>
                      </a:r>
                      <a:r>
                        <a:rPr lang="ru-RU" sz="1600" b="1" cap="none" spc="0" baseline="0" dirty="0" smtClean="0">
                          <a:ln w="1905">
                            <a:solidFill>
                              <a:schemeClr val="tx2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 </a:t>
                      </a:r>
                      <a:r>
                        <a:rPr lang="ru-RU" sz="1600" b="1" kern="1200" cap="none" spc="0" dirty="0" smtClean="0">
                          <a:ln w="1905">
                            <a:solidFill>
                              <a:schemeClr val="tx2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исследовательских  краеведческих  проектов.</a:t>
                      </a:r>
                      <a:endParaRPr kumimoji="0" lang="ru-RU" altLang="ja-JP" sz="1600" b="1" i="0" u="none" strike="noStrike" cap="none" spc="0" normalizeH="0" baseline="0" dirty="0" smtClean="0">
                        <a:ln w="1905">
                          <a:solidFill>
                            <a:schemeClr val="tx2">
                              <a:lumMod val="75000"/>
                            </a:schemeClr>
                          </a:solidFill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800" b="0" i="0" u="none" strike="noStrike" cap="none" normalizeH="0" baseline="0" dirty="0" smtClean="0">
                          <a:ln>
                            <a:solidFill>
                              <a:schemeClr val="tx2">
                                <a:lumMod val="75000"/>
                              </a:schemeClr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   </a:t>
                      </a:r>
                      <a:r>
                        <a:rPr kumimoji="0" lang="ru-RU" altLang="ja-JP" sz="1800" b="0" i="0" u="none" strike="noStrike" cap="none" normalizeH="0" baseline="0" dirty="0" smtClean="0">
                          <a:ln>
                            <a:solidFill>
                              <a:schemeClr val="tx2">
                                <a:lumMod val="75000"/>
                              </a:schemeClr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Названия проектов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59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kern="1200" dirty="0" smtClean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экологические</a:t>
                      </a:r>
                      <a:endParaRPr kumimoji="0" lang="ru-RU" altLang="ja-JP" sz="2000" b="0" i="0" u="none" strike="noStrike" cap="none" normalizeH="0" baseline="0" dirty="0" smtClean="0">
                        <a:ln>
                          <a:solidFill>
                            <a:srgbClr val="002060"/>
                          </a:solidFill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</a:t>
                      </a:r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</a:t>
                      </a:r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рирода родной земли – здоровье земляков»</a:t>
                      </a:r>
                      <a:endParaRPr kumimoji="0" lang="ru-RU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120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kern="1200" dirty="0" smtClean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исторические</a:t>
                      </a:r>
                      <a:endParaRPr kumimoji="0" lang="ru-RU" altLang="ja-JP" sz="2000" b="0" i="0" u="none" strike="noStrike" cap="none" normalizeH="0" baseline="0" dirty="0" smtClean="0">
                        <a:ln>
                          <a:solidFill>
                            <a:srgbClr val="002060"/>
                          </a:solidFill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 </a:t>
                      </a:r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</a:t>
                      </a:r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раевед земли Воронежской»,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«Воронежские</a:t>
                      </a:r>
                      <a:r>
                        <a:rPr lang="ru-RU" sz="1800" kern="1200" baseline="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юннаты»,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« </a:t>
                      </a:r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</a:t>
                      </a:r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оя родословная»,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 </a:t>
                      </a:r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</a:t>
                      </a:r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лица моего города»,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 </a:t>
                      </a:r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</a:t>
                      </a:r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ионеры в моей семье»;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«</a:t>
                      </a:r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</a:t>
                      </a:r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ойна через судьбы и письма»; 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«Легенды, предания  и сказки родного края»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«Мой город вчера, сегодня и завтра»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59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kern="1200" dirty="0" smtClean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трудовые </a:t>
                      </a:r>
                      <a:endParaRPr kumimoji="0" lang="ru-RU" altLang="ja-JP" sz="2000" b="0" i="0" u="none" strike="noStrike" cap="none" normalizeH="0" baseline="0" dirty="0" smtClean="0">
                        <a:ln>
                          <a:solidFill>
                            <a:srgbClr val="002060"/>
                          </a:solidFill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 </a:t>
                      </a:r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</a:t>
                      </a:r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рудовые подвиги наших дедов и прадедов»</a:t>
                      </a:r>
                      <a:endParaRPr kumimoji="0" lang="ru-RU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kern="1200" dirty="0" smtClean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литературные </a:t>
                      </a:r>
                      <a:endParaRPr kumimoji="0" lang="ru-RU" altLang="ja-JP" sz="2000" b="0" i="0" u="none" strike="noStrike" cap="none" normalizeH="0" baseline="0" dirty="0" smtClean="0">
                        <a:ln>
                          <a:solidFill>
                            <a:srgbClr val="002060"/>
                          </a:solidFill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 </a:t>
                      </a:r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</a:t>
                      </a:r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усский язык – дар Божий»,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 </a:t>
                      </a:r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</a:t>
                      </a:r>
                      <a:r>
                        <a:rPr lang="ru-RU" sz="1800" kern="1200" dirty="0" smtClean="0">
                          <a:solidFill>
                            <a:schemeClr val="accent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ой любимый поэт – земляк».</a:t>
                      </a:r>
                      <a:endParaRPr kumimoji="0" lang="ru-RU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5720" y="214290"/>
            <a:ext cx="8572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Название проекта должно иметь яркое, короткое и емкое название,  привлекать внимание и отражать тему проекта.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642918"/>
            <a:ext cx="778674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 или оглавление:</a:t>
            </a:r>
          </a:p>
          <a:p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разделы с указанием страниц.</a:t>
            </a:r>
          </a:p>
          <a:p>
            <a:endParaRPr lang="ru-RU" sz="40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I. Введение ………………………………………………………….стр.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II. Основная часть ………………………………………………….……  .стр.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III. Заключение.………………………                         стр.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IV. Список литературы……………………………………………..стр.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V. Приложения………………………………………    стр.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071546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предпринимаемого исследования  дается в форме перечисления  (изучить…, описать…, установить…, выявить…, проанализировать…,  сравнить…,вывести формулу … и пр.).</a:t>
            </a:r>
            <a:r>
              <a:rPr lang="ru-RU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 Цель одна и существенно шире задачи.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14282" y="3143249"/>
            <a:ext cx="8786874" cy="16004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0375" indent="-460375" defTabSz="912813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необходимо делать как можно более тщательно, поскольку описание их решения должно составить содержание глав основной части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исследовательской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работы. </a:t>
            </a:r>
            <a:r>
              <a:rPr lang="ru-RU" sz="2000" dirty="0" smtClean="0">
                <a:latin typeface="Times New Roman" pitchFamily="18" charset="0"/>
                <a:ea typeface="Andale Sans UI"/>
                <a:cs typeface="Times New Roman" pitchFamily="18" charset="0"/>
              </a:rPr>
              <a:t>Задач может быть много, они всегда конкретны, включают существенные детали.  </a:t>
            </a:r>
            <a:endParaRPr lang="ru-RU" sz="2000" dirty="0" smtClean="0">
              <a:latin typeface="Arial" pitchFamily="34" charset="0"/>
            </a:endParaRPr>
          </a:p>
          <a:p>
            <a:pPr marL="460375" marR="0" lvl="0" indent="-460375" algn="l" defTabSz="912813" rtl="0" eaLnBrk="1" fontAlgn="base" latinLnBrk="0" hangingPunct="1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571472" y="285728"/>
            <a:ext cx="7929618" cy="9286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3. Формулировка цели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928662" y="2143116"/>
            <a:ext cx="7429552" cy="9286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4. Формулировка задач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4357694"/>
            <a:ext cx="77867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4000" dirty="0" smtClean="0">
                <a:solidFill>
                  <a:srgbClr val="94B6D2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5.Актуальность.  </a:t>
            </a:r>
            <a:endParaRPr lang="ru-RU" sz="4000" dirty="0">
              <a:solidFill>
                <a:srgbClr val="94B6D2">
                  <a:lumMod val="50000"/>
                </a:srgb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5143512"/>
            <a:ext cx="88582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обязательное требование к любой исследовательской работе, раскрывающее умение автора выбрать тему. Оно определяет, насколько правильно он эту тему понимает и оценивает с точки зрения современности и социальной значимости</a:t>
            </a:r>
            <a:endParaRPr lang="ru-RU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357222" y="214290"/>
            <a:ext cx="928694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6.Социальная значимость и предполагаемый  конечный результат.</a:t>
            </a:r>
            <a:endParaRPr kumimoji="0" lang="ru-RU" sz="400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00034" y="2143116"/>
            <a:ext cx="807249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Необходимо указать, чему будет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способствовать 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еализация проекта для школьников и какой продукт будет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получен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по результату проекта.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Например,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подготовлены и выпущены печатные или электронные сборники,  пополнение  ценным информационным материалом школьных и городских музеев, библиотек, опубликование материала в СМИ, презентация проекта и другое)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835821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</a:t>
            </a:r>
            <a:r>
              <a:rPr kumimoji="0" lang="ru-RU" sz="400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Сроки, этапы и план реализации проекта.</a:t>
            </a:r>
            <a:endParaRPr kumimoji="0" lang="ru-RU" sz="400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42844" y="1285860"/>
            <a:ext cx="8001056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Этапы реализации: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этап - подготовительный.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3214686"/>
            <a:ext cx="8286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 этап – основной, выполнение проекта.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Указать мероприятия, ответственных. (Например, беседы с родственниками, интервью, просмотр подшивок  старых газет, работа с архивными источниками, посещение музеев, библиотек и др.)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57158" y="5357827"/>
            <a:ext cx="585791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этап – подведение итогов работы.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Презентация проекта.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14282" y="2071678"/>
            <a:ext cx="85011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Сбор педагогов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родителей учеников класса. Обсуждение с учениками  плана проекта, этапов работы, методов исследования, способов оформления результатов, формы их предъявления, вводных установок.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1009</Words>
  <Application>Microsoft Office PowerPoint</Application>
  <PresentationFormat>Экран (4:3)</PresentationFormat>
  <Paragraphs>112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1. Титульный лист.  </vt:lpstr>
      <vt:lpstr>Презентация PowerPoint</vt:lpstr>
      <vt:lpstr>Определение темы.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11.Заключение.</vt:lpstr>
      <vt:lpstr>12. Литература.</vt:lpstr>
      <vt:lpstr>13. Приложение.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оформления исследовательского  проекта</dc:title>
  <dc:creator>алекс</dc:creator>
  <cp:lastModifiedBy>VALENTINSIA</cp:lastModifiedBy>
  <cp:revision>39</cp:revision>
  <dcterms:modified xsi:type="dcterms:W3CDTF">2019-03-10T10:18:31Z</dcterms:modified>
</cp:coreProperties>
</file>